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3"/>
  </p:notesMasterIdLst>
  <p:handoutMasterIdLst>
    <p:handoutMasterId r:id="rId24"/>
  </p:handoutMasterIdLst>
  <p:sldIdLst>
    <p:sldId id="523" r:id="rId3"/>
    <p:sldId id="304" r:id="rId4"/>
    <p:sldId id="323" r:id="rId5"/>
    <p:sldId id="402" r:id="rId6"/>
    <p:sldId id="528" r:id="rId7"/>
    <p:sldId id="404" r:id="rId8"/>
    <p:sldId id="529" r:id="rId9"/>
    <p:sldId id="543" r:id="rId10"/>
    <p:sldId id="530" r:id="rId11"/>
    <p:sldId id="544" r:id="rId12"/>
    <p:sldId id="387" r:id="rId13"/>
    <p:sldId id="531" r:id="rId14"/>
    <p:sldId id="545" r:id="rId15"/>
    <p:sldId id="546" r:id="rId16"/>
    <p:sldId id="547" r:id="rId17"/>
    <p:sldId id="532" r:id="rId18"/>
    <p:sldId id="417" r:id="rId19"/>
    <p:sldId id="352" r:id="rId20"/>
    <p:sldId id="389" r:id="rId21"/>
    <p:sldId id="527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29"/>
            <p14:sldId id="543"/>
            <p14:sldId id="530"/>
            <p14:sldId id="544"/>
            <p14:sldId id="387"/>
            <p14:sldId id="531"/>
            <p14:sldId id="545"/>
            <p14:sldId id="546"/>
            <p14:sldId id="547"/>
            <p14:sldId id="532"/>
            <p14:sldId id="417"/>
            <p14:sldId id="352"/>
            <p14:sldId id="38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85165" autoAdjust="0"/>
  </p:normalViewPr>
  <p:slideViewPr>
    <p:cSldViewPr snapToGrid="0" showGuides="1">
      <p:cViewPr varScale="1">
        <p:scale>
          <a:sx n="54" d="100"/>
          <a:sy n="54" d="100"/>
        </p:scale>
        <p:origin x="816" y="60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2892F-C0CF-4910-B7BC-693B14AF359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ED0E6E0-A685-4BAE-9107-EB4FEDC57C2F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1-3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周：阅读文献，完成整手结构设计，确定运动学模型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gm:t>
    </dgm:pt>
    <dgm:pt modelId="{60877D77-18AE-448D-A1D0-FAA9F161885E}" type="parTrans" cxnId="{30B059B1-3AEE-4735-AC90-14BA75ED4415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D85B52DA-03CE-4FD6-BC76-E06D81B1192A}" type="sibTrans" cxnId="{30B059B1-3AEE-4735-AC90-14BA75ED4415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B87E4C95-F17F-4621-93F6-8BC5ADB35A0C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4-6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：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完成电机与结构的集成，并进行初步组装。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gm:t>
    </dgm:pt>
    <dgm:pt modelId="{575F1D21-880C-4A71-85D2-481D91D802AF}" type="parTrans" cxnId="{C5F7CB3E-9713-45AA-B9D1-58483D4C4AF7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E8F65F10-8C8B-43E6-AFD5-BCEB162F6722}" type="sibTrans" cxnId="{C5F7CB3E-9713-45AA-B9D1-58483D4C4AF7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2DED8BE6-BB8E-4348-9C1A-521C41C7B396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7-9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周：运动调试，确保各关节动作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流畅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，完成简单手势的演示</a:t>
          </a:r>
          <a:r>
            <a:rPr lang="zh-CN" sz="2000" kern="1200" dirty="0"/>
            <a:t>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AF2AEB83-863B-4EB0-B34D-C6B66E717364}" type="parTrans" cxnId="{CE3E92CE-7801-41A4-9C9F-7F308A65C999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12FE7E26-120D-4A29-BD1B-B6E301D0B88A}" type="sibTrans" cxnId="{CE3E92CE-7801-41A4-9C9F-7F308A65C999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51DD231E-920E-4F86-B11E-AAF849A5A813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16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周：进行系统的最终优化，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完善系统的稳定性</a:t>
          </a:r>
          <a:r>
            <a:rPr lang="zh-CN" sz="2000" kern="1200" dirty="0"/>
            <a:t>性能。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ABD41E5A-421E-4980-A88C-3189BCDB34CD}" type="parTrans" cxnId="{F8A789EF-3C1C-4A85-AAEA-A961FB05DA5F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BE7C7A43-6290-4E1A-B125-6148B6091F31}" type="sibTrans" cxnId="{F8A789EF-3C1C-4A85-AAEA-A961FB05DA5F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4E6BB664-B88B-495A-B24B-610DC4A14911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13-15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周：安装传感器并进行信号采集测试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4F077C53-6605-4672-9FAF-907015A0EF2E}" type="parTrans" cxnId="{2106C284-DAA6-4160-8D1C-28B3C8D2E17F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E1B09B71-B4F6-422E-8C12-89FBD45B922E}" type="sibTrans" cxnId="{2106C284-DAA6-4160-8D1C-28B3C8D2E17F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5C1C5FA6-7CDF-4E5E-84F4-F645B8B2745B}">
      <dgm:prSet phldrT="[文本]" custT="1"/>
      <dgm:spPr>
        <a:solidFill>
          <a:schemeClr val="bg1">
            <a:lumMod val="95000"/>
          </a:schemeClr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10-12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周：实现控制，确保灵巧手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的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电控与操作。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gm:t>
    </dgm:pt>
    <dgm:pt modelId="{229BBCEE-49D6-4CEF-B6A4-5511406AD2F8}" type="parTrans" cxnId="{C478BA9F-CE46-4D78-AA46-60C0E3C5F9D7}">
      <dgm:prSet/>
      <dgm:spPr/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671C2FB1-BFC3-4CE0-9B98-4CF437ACFB83}" type="sibTrans" cxnId="{C478BA9F-CE46-4D78-AA46-60C0E3C5F9D7}">
      <dgm:prSet/>
      <dgm:spPr>
        <a:solidFill>
          <a:schemeClr val="accent1"/>
        </a:solidFill>
      </dgm:spPr>
      <dgm:t>
        <a:bodyPr/>
        <a:lstStyle/>
        <a:p>
          <a:pPr algn="just">
            <a:lnSpc>
              <a:spcPct val="100000"/>
            </a:lnSpc>
          </a:pPr>
          <a:endParaRPr lang="zh-CN" altLang="en-US" sz="1800"/>
        </a:p>
      </dgm:t>
    </dgm:pt>
    <dgm:pt modelId="{FAC68E21-90AB-4A37-AC75-C77B42BD29B7}" type="pres">
      <dgm:prSet presAssocID="{2DD2892F-C0CF-4910-B7BC-693B14AF3594}" presName="Name0" presStyleCnt="0">
        <dgm:presLayoutVars>
          <dgm:dir/>
          <dgm:resizeHandles/>
        </dgm:presLayoutVars>
      </dgm:prSet>
      <dgm:spPr/>
    </dgm:pt>
    <dgm:pt modelId="{9EDECAF6-3B0F-4278-A8DF-745B6A291367}" type="pres">
      <dgm:prSet presAssocID="{0ED0E6E0-A685-4BAE-9107-EB4FEDC57C2F}" presName="compNode" presStyleCnt="0"/>
      <dgm:spPr/>
    </dgm:pt>
    <dgm:pt modelId="{137EBE6A-DA74-406D-9A13-567960A02986}" type="pres">
      <dgm:prSet presAssocID="{0ED0E6E0-A685-4BAE-9107-EB4FEDC57C2F}" presName="dummyConnPt" presStyleCnt="0"/>
      <dgm:spPr/>
    </dgm:pt>
    <dgm:pt modelId="{62CBAF06-6EB0-4A34-9154-1C00830D876A}" type="pres">
      <dgm:prSet presAssocID="{0ED0E6E0-A685-4BAE-9107-EB4FEDC57C2F}" presName="node" presStyleLbl="node1" presStyleIdx="0" presStyleCnt="6">
        <dgm:presLayoutVars>
          <dgm:bulletEnabled val="1"/>
        </dgm:presLayoutVars>
      </dgm:prSet>
      <dgm:spPr/>
    </dgm:pt>
    <dgm:pt modelId="{2DFCA483-0C80-4EFF-BD85-60EFB4AF0E24}" type="pres">
      <dgm:prSet presAssocID="{D85B52DA-03CE-4FD6-BC76-E06D81B1192A}" presName="sibTrans" presStyleLbl="bgSibTrans2D1" presStyleIdx="0" presStyleCnt="5"/>
      <dgm:spPr/>
    </dgm:pt>
    <dgm:pt modelId="{AA913E0D-358C-44BB-966A-4713AE93D87C}" type="pres">
      <dgm:prSet presAssocID="{B87E4C95-F17F-4621-93F6-8BC5ADB35A0C}" presName="compNode" presStyleCnt="0"/>
      <dgm:spPr/>
    </dgm:pt>
    <dgm:pt modelId="{D0690F44-195A-4E0D-978F-6B6FBFB8313F}" type="pres">
      <dgm:prSet presAssocID="{B87E4C95-F17F-4621-93F6-8BC5ADB35A0C}" presName="dummyConnPt" presStyleCnt="0"/>
      <dgm:spPr/>
    </dgm:pt>
    <dgm:pt modelId="{2399F32E-6786-4624-A24E-4493A547599D}" type="pres">
      <dgm:prSet presAssocID="{B87E4C95-F17F-4621-93F6-8BC5ADB35A0C}" presName="node" presStyleLbl="node1" presStyleIdx="1" presStyleCnt="6">
        <dgm:presLayoutVars>
          <dgm:bulletEnabled val="1"/>
        </dgm:presLayoutVars>
      </dgm:prSet>
      <dgm:spPr/>
    </dgm:pt>
    <dgm:pt modelId="{74478D35-DBD3-42AF-809C-1325F2549255}" type="pres">
      <dgm:prSet presAssocID="{E8F65F10-8C8B-43E6-AFD5-BCEB162F6722}" presName="sibTrans" presStyleLbl="bgSibTrans2D1" presStyleIdx="1" presStyleCnt="5"/>
      <dgm:spPr/>
    </dgm:pt>
    <dgm:pt modelId="{777AE380-B460-4CBC-9B4A-2A8257863F91}" type="pres">
      <dgm:prSet presAssocID="{2DED8BE6-BB8E-4348-9C1A-521C41C7B396}" presName="compNode" presStyleCnt="0"/>
      <dgm:spPr/>
    </dgm:pt>
    <dgm:pt modelId="{38FA3ACD-DD4E-4228-9DBA-7405E3A18DDF}" type="pres">
      <dgm:prSet presAssocID="{2DED8BE6-BB8E-4348-9C1A-521C41C7B396}" presName="dummyConnPt" presStyleCnt="0"/>
      <dgm:spPr/>
    </dgm:pt>
    <dgm:pt modelId="{EBC84309-78C8-4BD7-8C50-334A16306FE7}" type="pres">
      <dgm:prSet presAssocID="{2DED8BE6-BB8E-4348-9C1A-521C41C7B396}" presName="node" presStyleLbl="node1" presStyleIdx="2" presStyleCnt="6">
        <dgm:presLayoutVars>
          <dgm:bulletEnabled val="1"/>
        </dgm:presLayoutVars>
      </dgm:prSet>
      <dgm:spPr/>
    </dgm:pt>
    <dgm:pt modelId="{653C0707-C728-462A-9C0F-79088D544E7D}" type="pres">
      <dgm:prSet presAssocID="{12FE7E26-120D-4A29-BD1B-B6E301D0B88A}" presName="sibTrans" presStyleLbl="bgSibTrans2D1" presStyleIdx="2" presStyleCnt="5"/>
      <dgm:spPr/>
    </dgm:pt>
    <dgm:pt modelId="{1155480A-92FA-483F-BE77-58FA4FF0176F}" type="pres">
      <dgm:prSet presAssocID="{51DD231E-920E-4F86-B11E-AAF849A5A813}" presName="compNode" presStyleCnt="0"/>
      <dgm:spPr/>
    </dgm:pt>
    <dgm:pt modelId="{8BBD918C-EAD8-41BD-AA4F-728FF67E35B4}" type="pres">
      <dgm:prSet presAssocID="{51DD231E-920E-4F86-B11E-AAF849A5A813}" presName="dummyConnPt" presStyleCnt="0"/>
      <dgm:spPr/>
    </dgm:pt>
    <dgm:pt modelId="{E31ECF94-8E76-4C7D-841D-D2845AD5D6FC}" type="pres">
      <dgm:prSet presAssocID="{51DD231E-920E-4F86-B11E-AAF849A5A813}" presName="node" presStyleLbl="node1" presStyleIdx="3" presStyleCnt="6">
        <dgm:presLayoutVars>
          <dgm:bulletEnabled val="1"/>
        </dgm:presLayoutVars>
      </dgm:prSet>
      <dgm:spPr/>
    </dgm:pt>
    <dgm:pt modelId="{AC63EFCD-D7E7-4D34-9D44-E27A2E8665CF}" type="pres">
      <dgm:prSet presAssocID="{BE7C7A43-6290-4E1A-B125-6148B6091F31}" presName="sibTrans" presStyleLbl="bgSibTrans2D1" presStyleIdx="3" presStyleCnt="5"/>
      <dgm:spPr/>
    </dgm:pt>
    <dgm:pt modelId="{A2B78EA5-4E72-431C-B129-BF6ED6777025}" type="pres">
      <dgm:prSet presAssocID="{4E6BB664-B88B-495A-B24B-610DC4A14911}" presName="compNode" presStyleCnt="0"/>
      <dgm:spPr/>
    </dgm:pt>
    <dgm:pt modelId="{B2F546A4-667E-4EF6-9956-AECEEE722914}" type="pres">
      <dgm:prSet presAssocID="{4E6BB664-B88B-495A-B24B-610DC4A14911}" presName="dummyConnPt" presStyleCnt="0"/>
      <dgm:spPr/>
    </dgm:pt>
    <dgm:pt modelId="{2D552DA8-44E7-4ED2-A391-95A6BC8D4FD9}" type="pres">
      <dgm:prSet presAssocID="{4E6BB664-B88B-495A-B24B-610DC4A14911}" presName="node" presStyleLbl="node1" presStyleIdx="4" presStyleCnt="6">
        <dgm:presLayoutVars>
          <dgm:bulletEnabled val="1"/>
        </dgm:presLayoutVars>
      </dgm:prSet>
      <dgm:spPr/>
    </dgm:pt>
    <dgm:pt modelId="{94889750-4250-4728-AB2C-58851961ED75}" type="pres">
      <dgm:prSet presAssocID="{E1B09B71-B4F6-422E-8C12-89FBD45B922E}" presName="sibTrans" presStyleLbl="bgSibTrans2D1" presStyleIdx="4" presStyleCnt="5"/>
      <dgm:spPr/>
    </dgm:pt>
    <dgm:pt modelId="{29DF5C85-4E0F-469F-A27D-84E6DDB29402}" type="pres">
      <dgm:prSet presAssocID="{5C1C5FA6-7CDF-4E5E-84F4-F645B8B2745B}" presName="compNode" presStyleCnt="0"/>
      <dgm:spPr/>
    </dgm:pt>
    <dgm:pt modelId="{22436BB8-7BDC-43A2-B10A-4CAA72B56EDB}" type="pres">
      <dgm:prSet presAssocID="{5C1C5FA6-7CDF-4E5E-84F4-F645B8B2745B}" presName="dummyConnPt" presStyleCnt="0"/>
      <dgm:spPr/>
    </dgm:pt>
    <dgm:pt modelId="{3A91BC9A-91EA-4B0C-9830-AD8621ED9845}" type="pres">
      <dgm:prSet presAssocID="{5C1C5FA6-7CDF-4E5E-84F4-F645B8B2745B}" presName="node" presStyleLbl="node1" presStyleIdx="5" presStyleCnt="6">
        <dgm:presLayoutVars>
          <dgm:bulletEnabled val="1"/>
        </dgm:presLayoutVars>
      </dgm:prSet>
      <dgm:spPr/>
    </dgm:pt>
  </dgm:ptLst>
  <dgm:cxnLst>
    <dgm:cxn modelId="{E213CB21-C16F-4FFA-931A-C06A334CE7EA}" type="presOf" srcId="{0ED0E6E0-A685-4BAE-9107-EB4FEDC57C2F}" destId="{62CBAF06-6EB0-4A34-9154-1C00830D876A}" srcOrd="0" destOrd="0" presId="urn:microsoft.com/office/officeart/2005/8/layout/bProcess4"/>
    <dgm:cxn modelId="{C5F7CB3E-9713-45AA-B9D1-58483D4C4AF7}" srcId="{2DD2892F-C0CF-4910-B7BC-693B14AF3594}" destId="{B87E4C95-F17F-4621-93F6-8BC5ADB35A0C}" srcOrd="1" destOrd="0" parTransId="{575F1D21-880C-4A71-85D2-481D91D802AF}" sibTransId="{E8F65F10-8C8B-43E6-AFD5-BCEB162F6722}"/>
    <dgm:cxn modelId="{37249B43-5B47-4C10-8840-4F2EB467241E}" type="presOf" srcId="{B87E4C95-F17F-4621-93F6-8BC5ADB35A0C}" destId="{2399F32E-6786-4624-A24E-4493A547599D}" srcOrd="0" destOrd="0" presId="urn:microsoft.com/office/officeart/2005/8/layout/bProcess4"/>
    <dgm:cxn modelId="{F1AD7B6B-1379-4EFE-8EDF-C6739AD1909D}" type="presOf" srcId="{5C1C5FA6-7CDF-4E5E-84F4-F645B8B2745B}" destId="{3A91BC9A-91EA-4B0C-9830-AD8621ED9845}" srcOrd="0" destOrd="0" presId="urn:microsoft.com/office/officeart/2005/8/layout/bProcess4"/>
    <dgm:cxn modelId="{2106C284-DAA6-4160-8D1C-28B3C8D2E17F}" srcId="{2DD2892F-C0CF-4910-B7BC-693B14AF3594}" destId="{4E6BB664-B88B-495A-B24B-610DC4A14911}" srcOrd="4" destOrd="0" parTransId="{4F077C53-6605-4672-9FAF-907015A0EF2E}" sibTransId="{E1B09B71-B4F6-422E-8C12-89FBD45B922E}"/>
    <dgm:cxn modelId="{04F1028E-188D-4DD2-81E4-DCC85FDE99E9}" type="presOf" srcId="{51DD231E-920E-4F86-B11E-AAF849A5A813}" destId="{E31ECF94-8E76-4C7D-841D-D2845AD5D6FC}" srcOrd="0" destOrd="0" presId="urn:microsoft.com/office/officeart/2005/8/layout/bProcess4"/>
    <dgm:cxn modelId="{C478BA9F-CE46-4D78-AA46-60C0E3C5F9D7}" srcId="{2DD2892F-C0CF-4910-B7BC-693B14AF3594}" destId="{5C1C5FA6-7CDF-4E5E-84F4-F645B8B2745B}" srcOrd="5" destOrd="0" parTransId="{229BBCEE-49D6-4CEF-B6A4-5511406AD2F8}" sibTransId="{671C2FB1-BFC3-4CE0-9B98-4CF437ACFB83}"/>
    <dgm:cxn modelId="{30B059B1-3AEE-4735-AC90-14BA75ED4415}" srcId="{2DD2892F-C0CF-4910-B7BC-693B14AF3594}" destId="{0ED0E6E0-A685-4BAE-9107-EB4FEDC57C2F}" srcOrd="0" destOrd="0" parTransId="{60877D77-18AE-448D-A1D0-FAA9F161885E}" sibTransId="{D85B52DA-03CE-4FD6-BC76-E06D81B1192A}"/>
    <dgm:cxn modelId="{D6D026C5-C873-4D9C-92B5-D413F079ABC9}" type="presOf" srcId="{4E6BB664-B88B-495A-B24B-610DC4A14911}" destId="{2D552DA8-44E7-4ED2-A391-95A6BC8D4FD9}" srcOrd="0" destOrd="0" presId="urn:microsoft.com/office/officeart/2005/8/layout/bProcess4"/>
    <dgm:cxn modelId="{A91E6FCB-2079-470D-86C2-F1AEDAA17849}" type="presOf" srcId="{BE7C7A43-6290-4E1A-B125-6148B6091F31}" destId="{AC63EFCD-D7E7-4D34-9D44-E27A2E8665CF}" srcOrd="0" destOrd="0" presId="urn:microsoft.com/office/officeart/2005/8/layout/bProcess4"/>
    <dgm:cxn modelId="{659E50CE-2BD5-4142-A94F-4198ACDF18FD}" type="presOf" srcId="{E1B09B71-B4F6-422E-8C12-89FBD45B922E}" destId="{94889750-4250-4728-AB2C-58851961ED75}" srcOrd="0" destOrd="0" presId="urn:microsoft.com/office/officeart/2005/8/layout/bProcess4"/>
    <dgm:cxn modelId="{CE3E92CE-7801-41A4-9C9F-7F308A65C999}" srcId="{2DD2892F-C0CF-4910-B7BC-693B14AF3594}" destId="{2DED8BE6-BB8E-4348-9C1A-521C41C7B396}" srcOrd="2" destOrd="0" parTransId="{AF2AEB83-863B-4EB0-B34D-C6B66E717364}" sibTransId="{12FE7E26-120D-4A29-BD1B-B6E301D0B88A}"/>
    <dgm:cxn modelId="{B133F3DE-8749-4A7B-96F7-0A048C80C299}" type="presOf" srcId="{E8F65F10-8C8B-43E6-AFD5-BCEB162F6722}" destId="{74478D35-DBD3-42AF-809C-1325F2549255}" srcOrd="0" destOrd="0" presId="urn:microsoft.com/office/officeart/2005/8/layout/bProcess4"/>
    <dgm:cxn modelId="{F8A789EF-3C1C-4A85-AAEA-A961FB05DA5F}" srcId="{2DD2892F-C0CF-4910-B7BC-693B14AF3594}" destId="{51DD231E-920E-4F86-B11E-AAF849A5A813}" srcOrd="3" destOrd="0" parTransId="{ABD41E5A-421E-4980-A88C-3189BCDB34CD}" sibTransId="{BE7C7A43-6290-4E1A-B125-6148B6091F31}"/>
    <dgm:cxn modelId="{ACBE0CF4-7CB6-4F50-A39B-E6D579E9A306}" type="presOf" srcId="{D85B52DA-03CE-4FD6-BC76-E06D81B1192A}" destId="{2DFCA483-0C80-4EFF-BD85-60EFB4AF0E24}" srcOrd="0" destOrd="0" presId="urn:microsoft.com/office/officeart/2005/8/layout/bProcess4"/>
    <dgm:cxn modelId="{9EA17BF4-9699-4E09-97E1-17BA6E48CBF9}" type="presOf" srcId="{2DED8BE6-BB8E-4348-9C1A-521C41C7B396}" destId="{EBC84309-78C8-4BD7-8C50-334A16306FE7}" srcOrd="0" destOrd="0" presId="urn:microsoft.com/office/officeart/2005/8/layout/bProcess4"/>
    <dgm:cxn modelId="{65FA85FD-8C13-443F-9917-0B4E200D9588}" type="presOf" srcId="{2DD2892F-C0CF-4910-B7BC-693B14AF3594}" destId="{FAC68E21-90AB-4A37-AC75-C77B42BD29B7}" srcOrd="0" destOrd="0" presId="urn:microsoft.com/office/officeart/2005/8/layout/bProcess4"/>
    <dgm:cxn modelId="{78381AFE-FACE-46F7-B2D4-C2EE47AF2CB2}" type="presOf" srcId="{12FE7E26-120D-4A29-BD1B-B6E301D0B88A}" destId="{653C0707-C728-462A-9C0F-79088D544E7D}" srcOrd="0" destOrd="0" presId="urn:microsoft.com/office/officeart/2005/8/layout/bProcess4"/>
    <dgm:cxn modelId="{229ED01F-397C-40C9-93E8-36AD30568E30}" type="presParOf" srcId="{FAC68E21-90AB-4A37-AC75-C77B42BD29B7}" destId="{9EDECAF6-3B0F-4278-A8DF-745B6A291367}" srcOrd="0" destOrd="0" presId="urn:microsoft.com/office/officeart/2005/8/layout/bProcess4"/>
    <dgm:cxn modelId="{95BBE3D2-5027-441E-B4C8-CD48218DE19B}" type="presParOf" srcId="{9EDECAF6-3B0F-4278-A8DF-745B6A291367}" destId="{137EBE6A-DA74-406D-9A13-567960A02986}" srcOrd="0" destOrd="0" presId="urn:microsoft.com/office/officeart/2005/8/layout/bProcess4"/>
    <dgm:cxn modelId="{868D6BE5-375E-4F85-811A-A5E408BC2DF0}" type="presParOf" srcId="{9EDECAF6-3B0F-4278-A8DF-745B6A291367}" destId="{62CBAF06-6EB0-4A34-9154-1C00830D876A}" srcOrd="1" destOrd="0" presId="urn:microsoft.com/office/officeart/2005/8/layout/bProcess4"/>
    <dgm:cxn modelId="{58B6D948-AC44-4631-9585-B860C0F6F7AA}" type="presParOf" srcId="{FAC68E21-90AB-4A37-AC75-C77B42BD29B7}" destId="{2DFCA483-0C80-4EFF-BD85-60EFB4AF0E24}" srcOrd="1" destOrd="0" presId="urn:microsoft.com/office/officeart/2005/8/layout/bProcess4"/>
    <dgm:cxn modelId="{5291E863-4F79-4BD6-B6CE-BB5F9A963C36}" type="presParOf" srcId="{FAC68E21-90AB-4A37-AC75-C77B42BD29B7}" destId="{AA913E0D-358C-44BB-966A-4713AE93D87C}" srcOrd="2" destOrd="0" presId="urn:microsoft.com/office/officeart/2005/8/layout/bProcess4"/>
    <dgm:cxn modelId="{F0980474-B490-47BB-8201-2DBC16AC6162}" type="presParOf" srcId="{AA913E0D-358C-44BB-966A-4713AE93D87C}" destId="{D0690F44-195A-4E0D-978F-6B6FBFB8313F}" srcOrd="0" destOrd="0" presId="urn:microsoft.com/office/officeart/2005/8/layout/bProcess4"/>
    <dgm:cxn modelId="{2E83D3DC-7AA0-4518-B8BB-716EA6E7F9F1}" type="presParOf" srcId="{AA913E0D-358C-44BB-966A-4713AE93D87C}" destId="{2399F32E-6786-4624-A24E-4493A547599D}" srcOrd="1" destOrd="0" presId="urn:microsoft.com/office/officeart/2005/8/layout/bProcess4"/>
    <dgm:cxn modelId="{77F13503-E3DC-4DD1-8656-43689EC9C38B}" type="presParOf" srcId="{FAC68E21-90AB-4A37-AC75-C77B42BD29B7}" destId="{74478D35-DBD3-42AF-809C-1325F2549255}" srcOrd="3" destOrd="0" presId="urn:microsoft.com/office/officeart/2005/8/layout/bProcess4"/>
    <dgm:cxn modelId="{981C9178-A5DE-4DA1-A3B1-E5CB6BF22C06}" type="presParOf" srcId="{FAC68E21-90AB-4A37-AC75-C77B42BD29B7}" destId="{777AE380-B460-4CBC-9B4A-2A8257863F91}" srcOrd="4" destOrd="0" presId="urn:microsoft.com/office/officeart/2005/8/layout/bProcess4"/>
    <dgm:cxn modelId="{E786B0DC-BC97-4117-861B-A236E1FE22F3}" type="presParOf" srcId="{777AE380-B460-4CBC-9B4A-2A8257863F91}" destId="{38FA3ACD-DD4E-4228-9DBA-7405E3A18DDF}" srcOrd="0" destOrd="0" presId="urn:microsoft.com/office/officeart/2005/8/layout/bProcess4"/>
    <dgm:cxn modelId="{8946764F-BAC1-4393-BBCC-695C08A852C9}" type="presParOf" srcId="{777AE380-B460-4CBC-9B4A-2A8257863F91}" destId="{EBC84309-78C8-4BD7-8C50-334A16306FE7}" srcOrd="1" destOrd="0" presId="urn:microsoft.com/office/officeart/2005/8/layout/bProcess4"/>
    <dgm:cxn modelId="{55E4F6EC-97D3-4164-982A-1F3193FA2EFB}" type="presParOf" srcId="{FAC68E21-90AB-4A37-AC75-C77B42BD29B7}" destId="{653C0707-C728-462A-9C0F-79088D544E7D}" srcOrd="5" destOrd="0" presId="urn:microsoft.com/office/officeart/2005/8/layout/bProcess4"/>
    <dgm:cxn modelId="{9EAF0EA4-B173-438F-913D-C44E769EE2E6}" type="presParOf" srcId="{FAC68E21-90AB-4A37-AC75-C77B42BD29B7}" destId="{1155480A-92FA-483F-BE77-58FA4FF0176F}" srcOrd="6" destOrd="0" presId="urn:microsoft.com/office/officeart/2005/8/layout/bProcess4"/>
    <dgm:cxn modelId="{715487A2-D9E3-43E6-A991-58A5A9FD90E4}" type="presParOf" srcId="{1155480A-92FA-483F-BE77-58FA4FF0176F}" destId="{8BBD918C-EAD8-41BD-AA4F-728FF67E35B4}" srcOrd="0" destOrd="0" presId="urn:microsoft.com/office/officeart/2005/8/layout/bProcess4"/>
    <dgm:cxn modelId="{FF3BCC12-E1EF-41B9-ABA5-BD85313238B5}" type="presParOf" srcId="{1155480A-92FA-483F-BE77-58FA4FF0176F}" destId="{E31ECF94-8E76-4C7D-841D-D2845AD5D6FC}" srcOrd="1" destOrd="0" presId="urn:microsoft.com/office/officeart/2005/8/layout/bProcess4"/>
    <dgm:cxn modelId="{8BA221A1-5D97-4EB6-9094-EB2F7B369030}" type="presParOf" srcId="{FAC68E21-90AB-4A37-AC75-C77B42BD29B7}" destId="{AC63EFCD-D7E7-4D34-9D44-E27A2E8665CF}" srcOrd="7" destOrd="0" presId="urn:microsoft.com/office/officeart/2005/8/layout/bProcess4"/>
    <dgm:cxn modelId="{B83D300B-2629-4803-9EBE-A026AF8AC024}" type="presParOf" srcId="{FAC68E21-90AB-4A37-AC75-C77B42BD29B7}" destId="{A2B78EA5-4E72-431C-B129-BF6ED6777025}" srcOrd="8" destOrd="0" presId="urn:microsoft.com/office/officeart/2005/8/layout/bProcess4"/>
    <dgm:cxn modelId="{898689A7-EC76-4D6F-B13B-EA45D68F3E20}" type="presParOf" srcId="{A2B78EA5-4E72-431C-B129-BF6ED6777025}" destId="{B2F546A4-667E-4EF6-9956-AECEEE722914}" srcOrd="0" destOrd="0" presId="urn:microsoft.com/office/officeart/2005/8/layout/bProcess4"/>
    <dgm:cxn modelId="{A6429BC1-D739-4D77-AEE3-9208FE1662E1}" type="presParOf" srcId="{A2B78EA5-4E72-431C-B129-BF6ED6777025}" destId="{2D552DA8-44E7-4ED2-A391-95A6BC8D4FD9}" srcOrd="1" destOrd="0" presId="urn:microsoft.com/office/officeart/2005/8/layout/bProcess4"/>
    <dgm:cxn modelId="{D4896044-D879-4643-85C7-1974C610541B}" type="presParOf" srcId="{FAC68E21-90AB-4A37-AC75-C77B42BD29B7}" destId="{94889750-4250-4728-AB2C-58851961ED75}" srcOrd="9" destOrd="0" presId="urn:microsoft.com/office/officeart/2005/8/layout/bProcess4"/>
    <dgm:cxn modelId="{477639E5-7708-4DF8-9093-1FEC30B84037}" type="presParOf" srcId="{FAC68E21-90AB-4A37-AC75-C77B42BD29B7}" destId="{29DF5C85-4E0F-469F-A27D-84E6DDB29402}" srcOrd="10" destOrd="0" presId="urn:microsoft.com/office/officeart/2005/8/layout/bProcess4"/>
    <dgm:cxn modelId="{3493940A-2A01-4A70-8DC0-4B8037B70908}" type="presParOf" srcId="{29DF5C85-4E0F-469F-A27D-84E6DDB29402}" destId="{22436BB8-7BDC-43A2-B10A-4CAA72B56EDB}" srcOrd="0" destOrd="0" presId="urn:microsoft.com/office/officeart/2005/8/layout/bProcess4"/>
    <dgm:cxn modelId="{49101BD8-A1B8-48F5-9325-CF862F940A56}" type="presParOf" srcId="{29DF5C85-4E0F-469F-A27D-84E6DDB29402}" destId="{3A91BC9A-91EA-4B0C-9830-AD8621ED9845}" srcOrd="1" destOrd="0" presId="urn:microsoft.com/office/officeart/2005/8/layout/b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A483-0C80-4EFF-BD85-60EFB4AF0E24}">
      <dsp:nvSpPr>
        <dsp:cNvPr id="0" name=""/>
        <dsp:cNvSpPr/>
      </dsp:nvSpPr>
      <dsp:spPr>
        <a:xfrm rot="5400000">
          <a:off x="618644" y="1231726"/>
          <a:ext cx="1923339" cy="232171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BAF06-6EB0-4A34-9154-1C00830D876A}">
      <dsp:nvSpPr>
        <dsp:cNvPr id="0" name=""/>
        <dsp:cNvSpPr/>
      </dsp:nvSpPr>
      <dsp:spPr>
        <a:xfrm>
          <a:off x="1058664" y="661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1-3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周：阅读文献，完成整手结构设计，确定运动学模型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sp:txBody>
      <dsp:txXfrm>
        <a:off x="1103998" y="45995"/>
        <a:ext cx="2489019" cy="1457144"/>
      </dsp:txXfrm>
    </dsp:sp>
    <dsp:sp modelId="{74478D35-DBD3-42AF-809C-1325F2549255}">
      <dsp:nvSpPr>
        <dsp:cNvPr id="0" name=""/>
        <dsp:cNvSpPr/>
      </dsp:nvSpPr>
      <dsp:spPr>
        <a:xfrm rot="5400000">
          <a:off x="618644" y="3166491"/>
          <a:ext cx="1923339" cy="232171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9F32E-6786-4624-A24E-4493A547599D}">
      <dsp:nvSpPr>
        <dsp:cNvPr id="0" name=""/>
        <dsp:cNvSpPr/>
      </dsp:nvSpPr>
      <dsp:spPr>
        <a:xfrm>
          <a:off x="1058664" y="1935427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4-6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：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完成电机与结构的集成，并进行初步组装。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sp:txBody>
      <dsp:txXfrm>
        <a:off x="1103998" y="1980761"/>
        <a:ext cx="2489019" cy="1457144"/>
      </dsp:txXfrm>
    </dsp:sp>
    <dsp:sp modelId="{653C0707-C728-462A-9C0F-79088D544E7D}">
      <dsp:nvSpPr>
        <dsp:cNvPr id="0" name=""/>
        <dsp:cNvSpPr/>
      </dsp:nvSpPr>
      <dsp:spPr>
        <a:xfrm>
          <a:off x="1586027" y="4133874"/>
          <a:ext cx="3419558" cy="232171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84309-78C8-4BD7-8C50-334A16306FE7}">
      <dsp:nvSpPr>
        <dsp:cNvPr id="0" name=""/>
        <dsp:cNvSpPr/>
      </dsp:nvSpPr>
      <dsp:spPr>
        <a:xfrm>
          <a:off x="1058664" y="3870192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7-9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周：运动调试，确保各关节动作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流畅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，完成简单手势的演示</a:t>
          </a:r>
          <a:r>
            <a:rPr lang="zh-CN" sz="2000" kern="1200" dirty="0"/>
            <a:t>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1103998" y="3915526"/>
        <a:ext cx="2489019" cy="1457144"/>
      </dsp:txXfrm>
    </dsp:sp>
    <dsp:sp modelId="{AC63EFCD-D7E7-4D34-9D44-E27A2E8665CF}">
      <dsp:nvSpPr>
        <dsp:cNvPr id="0" name=""/>
        <dsp:cNvSpPr/>
      </dsp:nvSpPr>
      <dsp:spPr>
        <a:xfrm rot="16200000">
          <a:off x="4049628" y="3166491"/>
          <a:ext cx="1923339" cy="232171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ECF94-8E76-4C7D-841D-D2845AD5D6FC}">
      <dsp:nvSpPr>
        <dsp:cNvPr id="0" name=""/>
        <dsp:cNvSpPr/>
      </dsp:nvSpPr>
      <dsp:spPr>
        <a:xfrm>
          <a:off x="4489648" y="3870192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16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周：进行系统的最终优化，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完善系统的稳定性</a:t>
          </a:r>
          <a:r>
            <a:rPr lang="zh-CN" sz="2000" kern="1200" dirty="0"/>
            <a:t>性能。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4534982" y="3915526"/>
        <a:ext cx="2489019" cy="1457144"/>
      </dsp:txXfrm>
    </dsp:sp>
    <dsp:sp modelId="{94889750-4250-4728-AB2C-58851961ED75}">
      <dsp:nvSpPr>
        <dsp:cNvPr id="0" name=""/>
        <dsp:cNvSpPr/>
      </dsp:nvSpPr>
      <dsp:spPr>
        <a:xfrm rot="16200000">
          <a:off x="4049628" y="1231726"/>
          <a:ext cx="1923339" cy="232171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52DA8-44E7-4ED2-A391-95A6BC8D4FD9}">
      <dsp:nvSpPr>
        <dsp:cNvPr id="0" name=""/>
        <dsp:cNvSpPr/>
      </dsp:nvSpPr>
      <dsp:spPr>
        <a:xfrm>
          <a:off x="4489648" y="1935427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13-15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周：安装传感器并进行信号采集测试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。</a:t>
          </a:r>
          <a:endParaRPr lang="zh-CN" altLang="en-US" sz="200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4534982" y="1980761"/>
        <a:ext cx="2489019" cy="1457144"/>
      </dsp:txXfrm>
    </dsp:sp>
    <dsp:sp modelId="{3A91BC9A-91EA-4B0C-9830-AD8621ED9845}">
      <dsp:nvSpPr>
        <dsp:cNvPr id="0" name=""/>
        <dsp:cNvSpPr/>
      </dsp:nvSpPr>
      <dsp:spPr>
        <a:xfrm>
          <a:off x="4489648" y="661"/>
          <a:ext cx="2579687" cy="1547812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第</a:t>
          </a:r>
          <a:r>
            <a:rPr 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10-12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周：实现控制，确保灵巧手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的</a:t>
          </a:r>
          <a:r>
            <a:rPr lang="zh-CN" sz="2000" kern="1200" dirty="0">
              <a:solidFill>
                <a:srgbClr val="000000"/>
              </a:solidFill>
              <a:latin typeface="Microsoft YaHei" panose="020F0502020204030204"/>
              <a:ea typeface="Microsoft YaHei"/>
              <a:cs typeface="Microsoft YaHei"/>
            </a:rPr>
            <a:t>电控与操作。</a:t>
          </a:r>
          <a:endParaRPr lang="zh-CN" altLang="en-US" sz="2000" kern="1200" dirty="0">
            <a:solidFill>
              <a:srgbClr val="000000"/>
            </a:solidFill>
            <a:latin typeface="Microsoft YaHei" panose="020F0502020204030204"/>
            <a:ea typeface="Microsoft YaHei"/>
            <a:cs typeface="Microsoft YaHei"/>
            <a:sym typeface="+mn-lt"/>
          </a:endParaRPr>
        </a:p>
      </dsp:txBody>
      <dsp:txXfrm>
        <a:off x="4534982" y="45995"/>
        <a:ext cx="2489019" cy="145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51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2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5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31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本课题的目标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746441" y="1083130"/>
            <a:ext cx="10546986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实现目标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/>
              <a:t>设计并制造一款</a:t>
            </a:r>
            <a:r>
              <a:rPr lang="zh-CN" altLang="en-US" b="1" dirty="0"/>
              <a:t>低成本</a:t>
            </a:r>
            <a:r>
              <a:rPr lang="zh-CN" altLang="en-US" dirty="0"/>
              <a:t>、具备</a:t>
            </a:r>
            <a:r>
              <a:rPr lang="zh-CN" altLang="en-US" b="1" dirty="0"/>
              <a:t>刚柔结合</a:t>
            </a:r>
            <a:r>
              <a:rPr lang="zh-CN" altLang="en-US" dirty="0"/>
              <a:t>结构并集成传感器的</a:t>
            </a:r>
            <a:r>
              <a:rPr lang="zh-CN" altLang="en-US" b="1" dirty="0"/>
              <a:t>多自由度</a:t>
            </a:r>
            <a:r>
              <a:rPr lang="zh-CN" altLang="en-US" dirty="0"/>
              <a:t>灵巧手，旨在有效仿真人体手部动作，能够</a:t>
            </a:r>
            <a:r>
              <a:rPr lang="zh-CN" altLang="en-US" b="1" dirty="0"/>
              <a:t>实现基本抓取功能</a:t>
            </a:r>
            <a:r>
              <a:rPr lang="zh-CN" altLang="en-US" dirty="0"/>
              <a:t>及</a:t>
            </a:r>
            <a:r>
              <a:rPr lang="zh-CN" altLang="en-US" b="1" dirty="0"/>
              <a:t>多种手势操作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89D114-94F9-54D0-7E1D-5ACF13D462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7969927"/>
              </p:ext>
            </p:extLst>
          </p:nvPr>
        </p:nvGraphicFramePr>
        <p:xfrm>
          <a:off x="746441" y="2107676"/>
          <a:ext cx="10546986" cy="3880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831">
                  <a:extLst>
                    <a:ext uri="{9D8B030D-6E8A-4147-A177-3AD203B41FA5}">
                      <a16:colId xmlns:a16="http://schemas.microsoft.com/office/drawing/2014/main" val="4281243783"/>
                    </a:ext>
                  </a:extLst>
                </a:gridCol>
                <a:gridCol w="1757831">
                  <a:extLst>
                    <a:ext uri="{9D8B030D-6E8A-4147-A177-3AD203B41FA5}">
                      <a16:colId xmlns:a16="http://schemas.microsoft.com/office/drawing/2014/main" val="137356242"/>
                    </a:ext>
                  </a:extLst>
                </a:gridCol>
                <a:gridCol w="1757831">
                  <a:extLst>
                    <a:ext uri="{9D8B030D-6E8A-4147-A177-3AD203B41FA5}">
                      <a16:colId xmlns:a16="http://schemas.microsoft.com/office/drawing/2014/main" val="233333551"/>
                    </a:ext>
                  </a:extLst>
                </a:gridCol>
                <a:gridCol w="1757831">
                  <a:extLst>
                    <a:ext uri="{9D8B030D-6E8A-4147-A177-3AD203B41FA5}">
                      <a16:colId xmlns:a16="http://schemas.microsoft.com/office/drawing/2014/main" val="3580673579"/>
                    </a:ext>
                  </a:extLst>
                </a:gridCol>
                <a:gridCol w="1757831">
                  <a:extLst>
                    <a:ext uri="{9D8B030D-6E8A-4147-A177-3AD203B41FA5}">
                      <a16:colId xmlns:a16="http://schemas.microsoft.com/office/drawing/2014/main" val="3259262815"/>
                    </a:ext>
                  </a:extLst>
                </a:gridCol>
                <a:gridCol w="1757831">
                  <a:extLst>
                    <a:ext uri="{9D8B030D-6E8A-4147-A177-3AD203B41FA5}">
                      <a16:colId xmlns:a16="http://schemas.microsoft.com/office/drawing/2014/main" val="2134233016"/>
                    </a:ext>
                  </a:extLst>
                </a:gridCol>
              </a:tblGrid>
              <a:tr h="390639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国外产品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国内产品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0435"/>
                  </a:ext>
                </a:extLst>
              </a:tr>
              <a:tr h="1660753"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49725"/>
                  </a:ext>
                </a:extLst>
              </a:tr>
              <a:tr h="180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Bebionic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Schunk SVH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RH56DFX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BrainCo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39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32+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1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刚柔结合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（自由度少）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纯刚性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571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仅有指尖触觉传感器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未内置传感器</a:t>
                      </a:r>
                    </a:p>
                    <a:p>
                      <a:pPr algn="ctr"/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6494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C697B2E-8C95-FA11-AC2A-11B93A93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083" y="2441284"/>
            <a:ext cx="1253123" cy="17496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33DE9D-6456-0AF0-6466-93010F24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5" b="96019" l="10000" r="90000">
                        <a14:foregroundMark x1="30556" y1="22130" x2="30556" y2="22130"/>
                        <a14:foregroundMark x1="29537" y1="26481" x2="30093" y2="34815"/>
                        <a14:foregroundMark x1="30093" y1="34815" x2="30185" y2="34259"/>
                        <a14:foregroundMark x1="30556" y1="24074" x2="30185" y2="43611"/>
                        <a14:foregroundMark x1="31759" y1="47963" x2="39537" y2="63889"/>
                        <a14:foregroundMark x1="39537" y1="63889" x2="46852" y2="64444"/>
                        <a14:foregroundMark x1="46852" y1="64444" x2="52222" y2="70926"/>
                        <a14:foregroundMark x1="52222" y1="70926" x2="47315" y2="84167"/>
                        <a14:foregroundMark x1="47315" y1="84167" x2="48426" y2="76852"/>
                        <a14:foregroundMark x1="48426" y1="76852" x2="35926" y2="68148"/>
                        <a14:foregroundMark x1="35926" y1="68148" x2="37685" y2="77870"/>
                        <a14:foregroundMark x1="37685" y1="77870" x2="42685" y2="74815"/>
                        <a14:foregroundMark x1="52037" y1="68611" x2="45926" y2="79352"/>
                        <a14:foregroundMark x1="45926" y1="79352" x2="43704" y2="92037"/>
                        <a14:foregroundMark x1="43704" y1="92037" x2="48704" y2="87593"/>
                        <a14:foregroundMark x1="71759" y1="62685" x2="65833" y2="71852"/>
                        <a14:foregroundMark x1="65833" y1="71852" x2="39074" y2="89815"/>
                        <a14:foregroundMark x1="39074" y1="89815" x2="39352" y2="86019"/>
                        <a14:foregroundMark x1="43056" y1="89352" x2="39074" y2="87963"/>
                        <a14:foregroundMark x1="35741" y1="51389" x2="56852" y2="48981"/>
                        <a14:foregroundMark x1="56852" y1="48981" x2="55278" y2="50556"/>
                        <a14:foregroundMark x1="41667" y1="15278" x2="41296" y2="39167"/>
                        <a14:foregroundMark x1="40463" y1="11296" x2="40556" y2="15093"/>
                        <a14:foregroundMark x1="41296" y1="7593" x2="41296" y2="7593"/>
                        <a14:foregroundMark x1="41296" y1="7315" x2="41296" y2="7315"/>
                        <a14:foregroundMark x1="52870" y1="14167" x2="52870" y2="14167"/>
                        <a14:foregroundMark x1="64352" y1="17685" x2="64352" y2="17685"/>
                        <a14:foregroundMark x1="62037" y1="43426" x2="62037" y2="43426"/>
                        <a14:foregroundMark x1="60648" y1="42963" x2="60648" y2="42963"/>
                        <a14:foregroundMark x1="62037" y1="48148" x2="62037" y2="48148"/>
                        <a14:foregroundMark x1="61574" y1="39444" x2="61204" y2="46852"/>
                        <a14:foregroundMark x1="61204" y1="46852" x2="60370" y2="48981"/>
                        <a14:foregroundMark x1="62407" y1="41759" x2="62407" y2="51944"/>
                        <a14:foregroundMark x1="63148" y1="48796" x2="63426" y2="50000"/>
                        <a14:foregroundMark x1="42685" y1="49815" x2="43889" y2="50000"/>
                        <a14:foregroundMark x1="43148" y1="49815" x2="44167" y2="49167"/>
                        <a14:foregroundMark x1="45278" y1="49352" x2="52037" y2="49074"/>
                        <a14:foregroundMark x1="40093" y1="43981" x2="40093" y2="43981"/>
                        <a14:foregroundMark x1="30741" y1="48241" x2="30741" y2="48241"/>
                        <a14:foregroundMark x1="28333" y1="51111" x2="28333" y2="51111"/>
                        <a14:foregroundMark x1="29259" y1="50463" x2="28519" y2="51574"/>
                        <a14:foregroundMark x1="28241" y1="51019" x2="28889" y2="50833"/>
                        <a14:foregroundMark x1="27870" y1="51389" x2="27870" y2="51296"/>
                        <a14:foregroundMark x1="28333" y1="50648" x2="28056" y2="50833"/>
                        <a14:foregroundMark x1="60185" y1="46111" x2="59444" y2="48426"/>
                        <a14:foregroundMark x1="59352" y1="48426" x2="59074" y2="48704"/>
                        <a14:foregroundMark x1="58889" y1="48426" x2="58889" y2="48426"/>
                        <a14:foregroundMark x1="58519" y1="47593" x2="58704" y2="48426"/>
                        <a14:foregroundMark x1="59074" y1="45833" x2="59074" y2="45833"/>
                        <a14:foregroundMark x1="64815" y1="48148" x2="64815" y2="48148"/>
                        <a14:foregroundMark x1="65278" y1="48333" x2="65278" y2="48333"/>
                        <a14:foregroundMark x1="65741" y1="48426" x2="65741" y2="48426"/>
                        <a14:foregroundMark x1="65741" y1="49537" x2="65741" y2="49537"/>
                        <a14:foregroundMark x1="78981" y1="57315" x2="78981" y2="57315"/>
                        <a14:foregroundMark x1="47315" y1="96111" x2="47315" y2="96111"/>
                        <a14:foregroundMark x1="45093" y1="95278" x2="48426" y2="94907"/>
                        <a14:foregroundMark x1="53241" y1="5185" x2="53241" y2="5185"/>
                        <a14:foregroundMark x1="50463" y1="93704" x2="50463" y2="93704"/>
                        <a14:foregroundMark x1="53426" y1="93333" x2="53426" y2="92315"/>
                        <a14:foregroundMark x1="58241" y1="89352" x2="58241" y2="89352"/>
                        <a14:foregroundMark x1="58796" y1="89167" x2="58796" y2="89167"/>
                        <a14:backgroundMark x1="13056" y1="34352" x2="13056" y2="34352"/>
                        <a14:backgroundMark x1="13056" y1="35185" x2="12222" y2="4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38" y="2496716"/>
            <a:ext cx="1638778" cy="16387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954BE4-2B40-A255-66AE-4F828FF9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6372422" y="2498807"/>
            <a:ext cx="1160798" cy="16583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13846-882F-2E9D-CB78-9DFE802D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22" b="94492" l="9746" r="89831">
                        <a14:foregroundMark x1="52542" y1="92373" x2="52542" y2="92373"/>
                        <a14:foregroundMark x1="46186" y1="94915" x2="46186" y2="94915"/>
                        <a14:foregroundMark x1="28814" y1="30508" x2="28814" y2="30508"/>
                        <a14:foregroundMark x1="28814" y1="32203" x2="28814" y2="32203"/>
                        <a14:foregroundMark x1="27966" y1="33051" x2="28390" y2="32627"/>
                        <a14:foregroundMark x1="27966" y1="36441" x2="27966" y2="37712"/>
                        <a14:foregroundMark x1="27966" y1="35169" x2="27966" y2="36441"/>
                        <a14:foregroundMark x1="28390" y1="38983" x2="28390" y2="41525"/>
                        <a14:foregroundMark x1="28390" y1="42797" x2="28390" y2="42797"/>
                        <a14:foregroundMark x1="27542" y1="41102" x2="27542" y2="41102"/>
                        <a14:foregroundMark x1="27542" y1="40254" x2="27542" y2="40254"/>
                        <a14:foregroundMark x1="29661" y1="28814" x2="29661" y2="28814"/>
                        <a14:foregroundMark x1="28814" y1="28814" x2="28814" y2="28814"/>
                        <a14:foregroundMark x1="50000" y1="9746" x2="50000" y2="9746"/>
                        <a14:foregroundMark x1="63136" y1="9322" x2="63136" y2="9322"/>
                        <a14:foregroundMark x1="60169" y1="35593" x2="60169" y2="35593"/>
                        <a14:foregroundMark x1="61017" y1="30932" x2="61017" y2="30932"/>
                        <a14:foregroundMark x1="61864" y1="25847" x2="61864" y2="25847"/>
                        <a14:foregroundMark x1="62288" y1="24576" x2="62288" y2="24576"/>
                        <a14:foregroundMark x1="62712" y1="20763" x2="62712" y2="20763"/>
                        <a14:foregroundMark x1="63983" y1="17373" x2="63983" y2="17373"/>
                        <a14:foregroundMark x1="63559" y1="20339" x2="63559" y2="20339"/>
                        <a14:foregroundMark x1="63136" y1="25424" x2="63136" y2="25424"/>
                        <a14:foregroundMark x1="62712" y1="29661" x2="62712" y2="30085"/>
                        <a14:foregroundMark x1="61647" y1="34333" x2="61441" y2="34746"/>
                        <a14:foregroundMark x1="62288" y1="32203" x2="62288" y2="32203"/>
                        <a14:foregroundMark x1="62712" y1="33475" x2="62712" y2="33898"/>
                        <a14:foregroundMark x1="62288" y1="35593" x2="62288" y2="35593"/>
                        <a14:foregroundMark x1="58051" y1="18644" x2="58051" y2="18644"/>
                        <a14:foregroundMark x1="58051" y1="16949" x2="58051" y2="16949"/>
                        <a14:foregroundMark x1="58475" y1="14407" x2="58475" y2="14407"/>
                        <a14:foregroundMark x1="57627" y1="20339" x2="57627" y2="20339"/>
                        <a14:foregroundMark x1="56780" y1="24153" x2="56780" y2="24153"/>
                        <a14:foregroundMark x1="56497" y1="27119" x2="56356" y2="27542"/>
                        <a14:foregroundMark x1="56780" y1="26271" x2="56497" y2="27119"/>
                        <a14:foregroundMark x1="55932" y1="27119" x2="55932" y2="26695"/>
                        <a14:foregroundMark x1="55932" y1="25847" x2="55932" y2="25847"/>
                        <a14:foregroundMark x1="38559" y1="18644" x2="38559" y2="18644"/>
                        <a14:foregroundMark x1="38136" y1="17797" x2="38136" y2="18220"/>
                        <a14:foregroundMark x1="38136" y1="19492" x2="37712" y2="19915"/>
                        <a14:foregroundMark x1="37288" y1="19068" x2="37288" y2="19068"/>
                        <a14:foregroundMark x1="36488" y1="25000" x2="36441" y2="25424"/>
                        <a14:foregroundMark x1="36677" y1="23305" x2="36488" y2="25000"/>
                        <a14:foregroundMark x1="36818" y1="22034" x2="36677" y2="23305"/>
                        <a14:foregroundMark x1="37053" y1="19915" x2="36818" y2="22034"/>
                        <a14:foregroundMark x1="37147" y1="19068" x2="37053" y2="19915"/>
                        <a14:foregroundMark x1="37241" y1="18220" x2="37147" y2="19068"/>
                        <a14:foregroundMark x1="37288" y1="17797" x2="37241" y2="18220"/>
                        <a14:foregroundMark x1="35593" y1="28814" x2="35593" y2="28814"/>
                        <a14:foregroundMark x1="35593" y1="27119" x2="34746" y2="29661"/>
                        <a14:foregroundMark x1="46610" y1="17797" x2="46610" y2="17797"/>
                        <a14:foregroundMark x1="45339" y1="22034" x2="45339" y2="22034"/>
                        <a14:foregroundMark x1="47034" y1="16102" x2="47034" y2="16102"/>
                        <a14:foregroundMark x1="47034" y1="14831" x2="47034" y2="14831"/>
                        <a14:foregroundMark x1="46610" y1="13559" x2="46610" y2="13559"/>
                        <a14:foregroundMark x1="45763" y1="26271" x2="45763" y2="26271"/>
                        <a14:foregroundMark x1="45339" y1="27119" x2="45339" y2="27119"/>
                        <a14:foregroundMark x1="45339" y1="26271" x2="45339" y2="26271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847" x2="45339" y2="25847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foregroundMark x1="45339" y1="25424" x2="45339" y2="25424"/>
                        <a14:backgroundMark x1="24153" y1="36441" x2="24153" y2="36441"/>
                        <a14:backgroundMark x1="44492" y1="15678" x2="44492" y2="15678"/>
                        <a14:backgroundMark x1="44068" y1="27966" x2="44068" y2="27966"/>
                        <a14:backgroundMark x1="43644" y1="33475" x2="43644" y2="33475"/>
                        <a14:backgroundMark x1="43220" y1="35169" x2="43220" y2="35169"/>
                        <a14:backgroundMark x1="55508" y1="14831" x2="55508" y2="14831"/>
                        <a14:backgroundMark x1="53390" y1="31356" x2="53390" y2="31356"/>
                        <a14:backgroundMark x1="35593" y1="19915" x2="35593" y2="19915"/>
                        <a14:backgroundMark x1="35169" y1="22034" x2="35169" y2="22034"/>
                        <a14:backgroundMark x1="35169" y1="23305" x2="35169" y2="23305"/>
                        <a14:backgroundMark x1="63983" y1="32627" x2="63983" y2="32627"/>
                        <a14:backgroundMark x1="63136" y1="33898" x2="63136" y2="33898"/>
                        <a14:backgroundMark x1="63136" y1="34746" x2="62712" y2="35169"/>
                        <a14:backgroundMark x1="62288" y1="36441" x2="62288" y2="36441"/>
                        <a14:backgroundMark x1="62712" y1="30508" x2="62712" y2="30508"/>
                        <a14:backgroundMark x1="63136" y1="27119" x2="63136" y2="27119"/>
                        <a14:backgroundMark x1="62712" y1="30085" x2="62712" y2="30085"/>
                        <a14:backgroundMark x1="62712" y1="29237" x2="62712" y2="29237"/>
                        <a14:backgroundMark x1="62712" y1="32627" x2="62712" y2="32627"/>
                        <a14:backgroundMark x1="62712" y1="31780" x2="62712" y2="31780"/>
                        <a14:backgroundMark x1="62288" y1="33051" x2="62288" y2="33475"/>
                        <a14:backgroundMark x1="62288" y1="35169" x2="62288" y2="35169"/>
                        <a14:backgroundMark x1="62288" y1="36017" x2="62288" y2="36017"/>
                        <a14:backgroundMark x1="64407" y1="17373" x2="64407" y2="17373"/>
                        <a14:backgroundMark x1="64407" y1="17373" x2="64407" y2="17373"/>
                        <a14:backgroundMark x1="63983" y1="17373" x2="63983" y2="17373"/>
                        <a14:backgroundMark x1="63983" y1="21610" x2="63983" y2="21610"/>
                        <a14:backgroundMark x1="63559" y1="20339" x2="63559" y2="20339"/>
                        <a14:backgroundMark x1="63983" y1="25847" x2="63983" y2="25847"/>
                        <a14:backgroundMark x1="63136" y1="25847" x2="63136" y2="25847"/>
                        <a14:backgroundMark x1="55508" y1="25847" x2="55508" y2="25847"/>
                        <a14:backgroundMark x1="55085" y1="27542" x2="55085" y2="27542"/>
                        <a14:backgroundMark x1="36441" y1="18220" x2="36441" y2="18220"/>
                        <a14:backgroundMark x1="36441" y1="19068" x2="36441" y2="19068"/>
                        <a14:backgroundMark x1="43220" y1="22034" x2="43220" y2="22034"/>
                        <a14:backgroundMark x1="44915" y1="25000" x2="44915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46" y="2458597"/>
            <a:ext cx="1732330" cy="173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E27C12-62D6-9778-9376-1970422E6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000" y1="47843" x2="10000" y2="47843"/>
                        <a14:foregroundMark x1="10000" y1="47843" x2="11053" y2="58431"/>
                        <a14:foregroundMark x1="10526" y1="58824" x2="10526" y2="58824"/>
                        <a14:foregroundMark x1="10000" y1="59608" x2="10000" y2="60000"/>
                        <a14:foregroundMark x1="10000" y1="61569" x2="10000" y2="61961"/>
                        <a14:foregroundMark x1="10000" y1="62745" x2="10000" y2="63529"/>
                        <a14:foregroundMark x1="10000" y1="64706" x2="10000" y2="64706"/>
                        <a14:foregroundMark x1="10526" y1="67451" x2="10526" y2="67451"/>
                        <a14:foregroundMark x1="11053" y1="68627" x2="11053" y2="68627"/>
                        <a14:foregroundMark x1="12632" y1="69412" x2="12632" y2="69412"/>
                        <a14:foregroundMark x1="10000" y1="47843" x2="10000" y2="47843"/>
                        <a14:foregroundMark x1="10526" y1="44706" x2="10526" y2="44706"/>
                        <a14:foregroundMark x1="14737" y1="24706" x2="14737" y2="24706"/>
                        <a14:foregroundMark x1="15789" y1="27451" x2="15789" y2="27451"/>
                        <a14:foregroundMark x1="12632" y1="24706" x2="12632" y2="24706"/>
                        <a14:foregroundMark x1="12105" y1="23922" x2="12105" y2="23922"/>
                        <a14:foregroundMark x1="11579" y1="22745" x2="11579" y2="22745"/>
                        <a14:foregroundMark x1="12105" y1="21569" x2="12105" y2="21569"/>
                        <a14:foregroundMark x1="12105" y1="19608" x2="12105" y2="19608"/>
                        <a14:foregroundMark x1="27895" y1="15294" x2="27895" y2="15294"/>
                        <a14:foregroundMark x1="25789" y1="25098" x2="25789" y2="25098"/>
                        <a14:foregroundMark x1="36316" y1="21176" x2="36316" y2="21176"/>
                        <a14:foregroundMark x1="35789" y1="24706" x2="35789" y2="24706"/>
                        <a14:foregroundMark x1="47368" y1="16863" x2="47368" y2="16863"/>
                        <a14:foregroundMark x1="46842" y1="25882" x2="46842" y2="25882"/>
                        <a14:foregroundMark x1="13158" y1="38824" x2="13158" y2="38824"/>
                        <a14:foregroundMark x1="72105" y1="54510" x2="72105" y2="54510"/>
                        <a14:foregroundMark x1="74211" y1="51373" x2="74211" y2="51373"/>
                        <a14:foregroundMark x1="80526" y1="45882" x2="80526" y2="45882"/>
                        <a14:foregroundMark x1="77895" y1="47451" x2="77895" y2="47451"/>
                        <a14:foregroundMark x1="50000" y1="57255" x2="50000" y2="57255"/>
                        <a14:foregroundMark x1="24211" y1="25098" x2="24211" y2="25098"/>
                        <a14:foregroundMark x1="27368" y1="24706" x2="27368" y2="24706"/>
                        <a14:foregroundMark x1="35263" y1="23137" x2="35263" y2="23137"/>
                        <a14:foregroundMark x1="37368" y1="24706" x2="37368" y2="24706"/>
                        <a14:foregroundMark x1="28947" y1="76863" x2="28947" y2="76863"/>
                        <a14:foregroundMark x1="31053" y1="74118" x2="26842" y2="80392"/>
                        <a14:backgroundMark x1="30000" y1="23529" x2="30000" y2="23529"/>
                        <a14:backgroundMark x1="40000" y1="23137" x2="40000" y2="23137"/>
                        <a14:backgroundMark x1="39474" y1="25490" x2="39474" y2="25490"/>
                        <a14:backgroundMark x1="29474" y1="26275" x2="29474" y2="26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940" y="2420942"/>
            <a:ext cx="1411694" cy="1894641"/>
          </a:xfrm>
          <a:prstGeom prst="rect">
            <a:avLst/>
          </a:prstGeom>
        </p:spPr>
      </p:pic>
      <p:pic>
        <p:nvPicPr>
          <p:cNvPr id="4" name="Picture 2" descr="强脑科技BrainCo – 脑机科技，开启生命更多可能性">
            <a:extLst>
              <a:ext uri="{FF2B5EF4-FFF2-40B4-BE49-F238E27FC236}">
                <a16:creationId xmlns:a16="http://schemas.microsoft.com/office/drawing/2014/main" id="{1FED1D94-CF2C-CF1D-AB35-9C37CCC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8" b="96629" l="9738" r="89888">
                        <a14:foregroundMark x1="54307" y1="92135" x2="54307" y2="92135"/>
                        <a14:foregroundMark x1="55805" y1="95880" x2="55805" y2="95880"/>
                        <a14:foregroundMark x1="40824" y1="96629" x2="40824" y2="96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27" y="2354929"/>
            <a:ext cx="1815179" cy="18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CAFC-7E6B-D719-04EB-98B7464292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10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7139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0" y="1134785"/>
            <a:ext cx="12192000" cy="234492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592494" y="1931831"/>
            <a:ext cx="2344928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1936953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设计方案</a:t>
            </a: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091256" y="1227791"/>
            <a:ext cx="4359518" cy="20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气压驱动</a:t>
            </a:r>
            <a:r>
              <a:rPr lang="en-US" altLang="zh-CN" sz="20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连杆传动</a:t>
            </a:r>
            <a:r>
              <a:rPr lang="en-US" altLang="zh-CN" sz="20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[13]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优点：</a:t>
            </a:r>
            <a:r>
              <a:rPr lang="zh-CN" altLang="en-US" sz="19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气压驱动不受电磁干扰，适应性强；连杆传动运动稳定，具有较好的可预测性。</a:t>
            </a:r>
            <a:endParaRPr lang="en-US" altLang="zh-CN" sz="19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局限：</a:t>
            </a:r>
            <a:r>
              <a:rPr lang="zh-CN" altLang="en-US" sz="19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气压驱动需要依赖外部泵体，导致系统冗余；连杆传动连接间隙可能影响精度，且刚性物体抗冲击能力较差。</a:t>
            </a:r>
            <a:endParaRPr lang="en-US" altLang="zh-CN" sz="19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-56462" y="1420506"/>
            <a:ext cx="941796" cy="180958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方案一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0697B7-6C6D-38D2-7DB5-8A494C19A028}"/>
              </a:ext>
            </a:extLst>
          </p:cNvPr>
          <p:cNvSpPr/>
          <p:nvPr/>
        </p:nvSpPr>
        <p:spPr>
          <a:xfrm>
            <a:off x="1063" y="3912113"/>
            <a:ext cx="12192000" cy="234492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53795F7-3F51-D525-1836-0A16ADCAED9E}"/>
              </a:ext>
            </a:extLst>
          </p:cNvPr>
          <p:cNvSpPr/>
          <p:nvPr/>
        </p:nvSpPr>
        <p:spPr>
          <a:xfrm rot="5400000">
            <a:off x="-591431" y="4709159"/>
            <a:ext cx="2344928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íŝļiḓè">
            <a:extLst>
              <a:ext uri="{FF2B5EF4-FFF2-40B4-BE49-F238E27FC236}">
                <a16:creationId xmlns:a16="http://schemas.microsoft.com/office/drawing/2014/main" id="{2DB054F6-2CD1-3076-A523-07932CB50FED}"/>
              </a:ext>
            </a:extLst>
          </p:cNvPr>
          <p:cNvSpPr/>
          <p:nvPr/>
        </p:nvSpPr>
        <p:spPr bwMode="auto">
          <a:xfrm>
            <a:off x="1092319" y="4005119"/>
            <a:ext cx="4358455" cy="20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dirty="0">
                <a:solidFill>
                  <a:srgbClr val="000000"/>
                </a:solidFill>
                <a:cs typeface="+mn-ea"/>
                <a:sym typeface="+mn-lt"/>
              </a:rPr>
              <a:t>电机驱动</a:t>
            </a:r>
            <a:r>
              <a:rPr lang="en-US" altLang="zh-CN" sz="1900" dirty="0">
                <a:solidFill>
                  <a:srgbClr val="000000"/>
                </a:solidFill>
                <a:cs typeface="+mn-ea"/>
                <a:sym typeface="+mn-lt"/>
              </a:rPr>
              <a:t>+</a:t>
            </a:r>
            <a:r>
              <a:rPr lang="zh-CN" altLang="en-US" sz="1900" dirty="0">
                <a:solidFill>
                  <a:srgbClr val="000000"/>
                </a:solidFill>
                <a:cs typeface="+mn-ea"/>
                <a:sym typeface="+mn-lt"/>
              </a:rPr>
              <a:t>腱绳驱动</a:t>
            </a:r>
            <a:r>
              <a:rPr lang="en-US" altLang="zh-CN" sz="21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endParaRPr lang="en-US" altLang="zh-CN" sz="2100" b="1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17145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cs typeface="+mn-ea"/>
                <a:sym typeface="+mn-lt"/>
              </a:rPr>
              <a:t>优点：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电机驱动精度高响应快，腱绳传动灵活性高，磨损小，力传递效率高。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marL="171450" lvl="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cs typeface="+mn-ea"/>
                <a:sym typeface="+mn-lt"/>
              </a:rPr>
              <a:t>局限：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控制难度加大，长时间工作可能会发热。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5D8084-3C59-1A24-DCDC-7FF7B10ECBF8}"/>
              </a:ext>
            </a:extLst>
          </p:cNvPr>
          <p:cNvSpPr txBox="1"/>
          <p:nvPr/>
        </p:nvSpPr>
        <p:spPr>
          <a:xfrm>
            <a:off x="0" y="4197834"/>
            <a:ext cx="830997" cy="180958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方案二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2AEE77-5A17-058E-3AC6-D6D112C4C691}"/>
              </a:ext>
            </a:extLst>
          </p:cNvPr>
          <p:cNvSpPr txBox="1"/>
          <p:nvPr/>
        </p:nvSpPr>
        <p:spPr>
          <a:xfrm>
            <a:off x="11210217" y="4679426"/>
            <a:ext cx="1118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rgbClr val="00B050"/>
                </a:solidFill>
              </a:rPr>
              <a:t>√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AC57087-810F-06BA-B3AD-068D7967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483" y="1685268"/>
            <a:ext cx="3382556" cy="1261380"/>
          </a:xfrm>
          <a:prstGeom prst="rect">
            <a:avLst/>
          </a:prstGeom>
        </p:spPr>
      </p:pic>
      <p:sp>
        <p:nvSpPr>
          <p:cNvPr id="5" name="乘号 4">
            <a:extLst>
              <a:ext uri="{FF2B5EF4-FFF2-40B4-BE49-F238E27FC236}">
                <a16:creationId xmlns:a16="http://schemas.microsoft.com/office/drawing/2014/main" id="{16F88208-1868-92EA-7E5C-79C68FBBEE01}"/>
              </a:ext>
            </a:extLst>
          </p:cNvPr>
          <p:cNvSpPr/>
          <p:nvPr/>
        </p:nvSpPr>
        <p:spPr>
          <a:xfrm>
            <a:off x="11081757" y="1850049"/>
            <a:ext cx="914400" cy="914400"/>
          </a:xfrm>
          <a:prstGeom prst="mathMultiply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A7C3BF-A502-4382-6C05-48AD75548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717" y="1343187"/>
            <a:ext cx="1710771" cy="196421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028F187-CC23-CAC8-37C5-1F72013A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66"/>
          <a:stretch/>
        </p:blipFill>
        <p:spPr>
          <a:xfrm>
            <a:off x="7735495" y="3946510"/>
            <a:ext cx="3364186" cy="227224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316BD2A-C042-A9C3-DC37-A27E358E6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682" y="4194347"/>
            <a:ext cx="2076043" cy="1705321"/>
          </a:xfrm>
          <a:prstGeom prst="rect">
            <a:avLst/>
          </a:prstGeom>
        </p:spPr>
      </p:pic>
      <p:sp>
        <p:nvSpPr>
          <p:cNvPr id="49" name="灯片编号占位符 4">
            <a:extLst>
              <a:ext uri="{FF2B5EF4-FFF2-40B4-BE49-F238E27FC236}">
                <a16:creationId xmlns:a16="http://schemas.microsoft.com/office/drawing/2014/main" id="{DBA5D547-71FC-E9C5-C636-DDEEA7BC633B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已完成的工作</a:t>
            </a:r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0" y="1087285"/>
            <a:ext cx="12192000" cy="234492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639994" y="1884331"/>
            <a:ext cx="2344928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已完成的工作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文献调研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024908" y="1095994"/>
            <a:ext cx="11167092" cy="233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Piazza C,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Grioli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G, Catalano M G, et al. A century of robotic hands[J]. Annual Review of Control, Robotics, and Autonomous Systems, 2019, 2(1): 1-32.</a:t>
            </a: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[2]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孙江宏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何宇凡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高锋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灵巧式机械手研究现状综述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科学技术与工程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2021, 21(26): 11005-11014.</a:t>
            </a: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[3]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……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230477" y="1363667"/>
            <a:ext cx="664797" cy="180958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文献</a:t>
            </a:r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(</a:t>
            </a: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部分</a:t>
            </a:r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endParaRPr lang="zh-CN" altLang="en-US" sz="2400" b="1" dirty="0">
              <a:solidFill>
                <a:schemeClr val="accent1"/>
              </a:solidFill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4503BE-C594-D1B6-FA33-1DAFE1C1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1" y="3490799"/>
            <a:ext cx="1771897" cy="2217147"/>
          </a:xfrm>
          <a:prstGeom prst="rect">
            <a:avLst/>
          </a:prstGeom>
        </p:spPr>
      </p:pic>
      <p:sp>
        <p:nvSpPr>
          <p:cNvPr id="11" name="îṣlíḓê">
            <a:extLst>
              <a:ext uri="{FF2B5EF4-FFF2-40B4-BE49-F238E27FC236}">
                <a16:creationId xmlns:a16="http://schemas.microsoft.com/office/drawing/2014/main" id="{22D285C1-EC11-A4F9-DE21-51C6E8164CBA}"/>
              </a:ext>
            </a:extLst>
          </p:cNvPr>
          <p:cNvSpPr/>
          <p:nvPr/>
        </p:nvSpPr>
        <p:spPr>
          <a:xfrm flipH="1">
            <a:off x="1116883" y="54922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1986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DCF3DC-2D5B-F155-C7FE-2BCE38A9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05" y="3886473"/>
            <a:ext cx="2657846" cy="12193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5DDB01-9102-5DCE-4CBF-D5B848B4F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143" y="5409046"/>
            <a:ext cx="1219370" cy="238158"/>
          </a:xfrm>
          <a:prstGeom prst="rect">
            <a:avLst/>
          </a:prstGeom>
        </p:spPr>
      </p:pic>
      <p:sp>
        <p:nvSpPr>
          <p:cNvPr id="18" name="îṣlíḓê">
            <a:extLst>
              <a:ext uri="{FF2B5EF4-FFF2-40B4-BE49-F238E27FC236}">
                <a16:creationId xmlns:a16="http://schemas.microsoft.com/office/drawing/2014/main" id="{ABB8E7FA-9803-B93B-C66B-93FDADE1C612}"/>
              </a:ext>
            </a:extLst>
          </p:cNvPr>
          <p:cNvSpPr/>
          <p:nvPr/>
        </p:nvSpPr>
        <p:spPr>
          <a:xfrm flipH="1">
            <a:off x="4128240" y="5495016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1999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DF896B-0E53-6BCA-66FF-52107C2FE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243" y="3567353"/>
            <a:ext cx="1257475" cy="2114845"/>
          </a:xfrm>
          <a:prstGeom prst="rect">
            <a:avLst/>
          </a:prstGeom>
        </p:spPr>
      </p:pic>
      <p:sp>
        <p:nvSpPr>
          <p:cNvPr id="21" name="îṣlíḓê">
            <a:extLst>
              <a:ext uri="{FF2B5EF4-FFF2-40B4-BE49-F238E27FC236}">
                <a16:creationId xmlns:a16="http://schemas.microsoft.com/office/drawing/2014/main" id="{B6792170-4379-AEBD-814B-537403BB62A2}"/>
              </a:ext>
            </a:extLst>
          </p:cNvPr>
          <p:cNvSpPr/>
          <p:nvPr/>
        </p:nvSpPr>
        <p:spPr>
          <a:xfrm flipH="1">
            <a:off x="7093341" y="5495298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2011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4" name="图片 33" descr="人在系鞋带&#10;&#10;描述已自动生成">
            <a:extLst>
              <a:ext uri="{FF2B5EF4-FFF2-40B4-BE49-F238E27FC236}">
                <a16:creationId xmlns:a16="http://schemas.microsoft.com/office/drawing/2014/main" id="{1E373B2C-648F-DA09-6453-2199DA3DC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9"/>
          <a:stretch/>
        </p:blipFill>
        <p:spPr>
          <a:xfrm>
            <a:off x="9035585" y="3520474"/>
            <a:ext cx="2306855" cy="1865868"/>
          </a:xfrm>
          <a:prstGeom prst="rect">
            <a:avLst/>
          </a:prstGeom>
        </p:spPr>
      </p:pic>
      <p:sp>
        <p:nvSpPr>
          <p:cNvPr id="38" name="îṣlíḓê">
            <a:extLst>
              <a:ext uri="{FF2B5EF4-FFF2-40B4-BE49-F238E27FC236}">
                <a16:creationId xmlns:a16="http://schemas.microsoft.com/office/drawing/2014/main" id="{D6C9404E-077D-6863-D541-4FE48CA53B09}"/>
              </a:ext>
            </a:extLst>
          </p:cNvPr>
          <p:cNvSpPr/>
          <p:nvPr/>
        </p:nvSpPr>
        <p:spPr>
          <a:xfrm flipH="1">
            <a:off x="9910431" y="5492217"/>
            <a:ext cx="709175" cy="769782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2024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E313B3-5315-2A7A-242A-8775820CE02F}"/>
              </a:ext>
            </a:extLst>
          </p:cNvPr>
          <p:cNvSpPr txBox="1"/>
          <p:nvPr/>
        </p:nvSpPr>
        <p:spPr>
          <a:xfrm>
            <a:off x="9782208" y="5339069"/>
            <a:ext cx="911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PingFang SC"/>
              </a:rPr>
              <a:t>Optimus</a:t>
            </a:r>
          </a:p>
          <a:p>
            <a:endParaRPr lang="zh-CN" altLang="en-US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AC61A0F-77EA-C6C1-CDAA-C0B645F9C78C}"/>
              </a:ext>
            </a:extLst>
          </p:cNvPr>
          <p:cNvSpPr/>
          <p:nvPr/>
        </p:nvSpPr>
        <p:spPr>
          <a:xfrm>
            <a:off x="601740" y="6031485"/>
            <a:ext cx="10813822" cy="226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灯片编号占位符 4">
            <a:extLst>
              <a:ext uri="{FF2B5EF4-FFF2-40B4-BE49-F238E27FC236}">
                <a16:creationId xmlns:a16="http://schemas.microsoft.com/office/drawing/2014/main" id="{BEDC4CDB-8595-A329-F168-DBD1B86C53EE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5920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0" y="1087285"/>
            <a:ext cx="12192000" cy="234492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639994" y="1884331"/>
            <a:ext cx="2344928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已完成的工作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结构解析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024907" y="1095994"/>
            <a:ext cx="11139227" cy="233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a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.</a:t>
            </a:r>
            <a:r>
              <a:rPr lang="zh-CN" altLang="en-US" sz="2400" dirty="0"/>
              <a:t>一张展示人体手指解剖结构的示意图，详细呈现了手指上的韧带、肌腱和肌肉之间的连接关系，为机械手指中韧带与肌腱设计提供了重要的参考。</a:t>
            </a:r>
            <a:endParaRPr lang="en-US" altLang="zh-CN" sz="2400" dirty="0"/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b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[14]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,</a:t>
            </a:r>
            <a:r>
              <a:rPr lang="zh-CN" altLang="en-US" sz="2400" dirty="0"/>
              <a:t>一张基于人体手指解剖结构设计的机械手指结构图，图中包含了三个关节的轮组设计及必要的腱绳布局示意，展示了仿生手指的运动与传力机制。</a:t>
            </a:r>
            <a:endParaRPr lang="en-US" altLang="zh-CN" sz="2400" dirty="0"/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c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[15]</a:t>
            </a:r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,</a:t>
            </a:r>
            <a:r>
              <a:rPr lang="zh-CN" altLang="en-US" sz="2400" dirty="0"/>
              <a:t>一张展示人体手部肌腱解剖结构的正反面示意图，提供了腱绳布局的详细参考，有助于优化机械手指腱绳的布置设计。</a:t>
            </a: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230477" y="1187533"/>
            <a:ext cx="664797" cy="2149434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仿生结构分析</a:t>
            </a:r>
            <a:endParaRPr lang="zh-CN" altLang="en-US" sz="24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056F7F-E186-DF57-E676-011018C9B2AB}"/>
              </a:ext>
            </a:extLst>
          </p:cNvPr>
          <p:cNvSpPr txBox="1"/>
          <p:nvPr/>
        </p:nvSpPr>
        <p:spPr>
          <a:xfrm>
            <a:off x="1998325" y="6058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F982A1-BADD-37B9-8C30-C041B3D8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50" y="3492741"/>
            <a:ext cx="4068585" cy="25656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1AFBEC-7E26-F4E7-287B-CC17E423E76D}"/>
              </a:ext>
            </a:extLst>
          </p:cNvPr>
          <p:cNvSpPr txBox="1"/>
          <p:nvPr/>
        </p:nvSpPr>
        <p:spPr>
          <a:xfrm>
            <a:off x="5939547" y="6058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A6C00F-E5C7-AEAB-4D82-88DF14679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7" y="4191990"/>
            <a:ext cx="4027426" cy="17711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F3402D-E119-0894-4052-6171C794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124" y="4245536"/>
            <a:ext cx="4087042" cy="181286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A297A57-4DB5-60C1-1D59-B306E53812BB}"/>
              </a:ext>
            </a:extLst>
          </p:cNvPr>
          <p:cNvSpPr txBox="1"/>
          <p:nvPr/>
        </p:nvSpPr>
        <p:spPr>
          <a:xfrm>
            <a:off x="10175957" y="60584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4" name="灯片编号占位符 4">
            <a:extLst>
              <a:ext uri="{FF2B5EF4-FFF2-40B4-BE49-F238E27FC236}">
                <a16:creationId xmlns:a16="http://schemas.microsoft.com/office/drawing/2014/main" id="{7305E2C4-A950-531D-BBFE-724765069030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6246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372534" y="1301040"/>
            <a:ext cx="4641853" cy="4807659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 rot="5400000">
            <a:off x="-1515793" y="3325097"/>
            <a:ext cx="479895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888963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已完成的工作</a:t>
            </a:r>
            <a:r>
              <a:rPr lang="en-US" altLang="zh-CN" sz="2000" dirty="0">
                <a:sym typeface="+mn-lt"/>
              </a:rPr>
              <a:t>——</a:t>
            </a:r>
            <a:r>
              <a:rPr lang="zh-CN" altLang="en-US" sz="2000" dirty="0">
                <a:sym typeface="+mn-lt"/>
              </a:rPr>
              <a:t>单个手指建模</a:t>
            </a:r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397442" y="1309748"/>
            <a:ext cx="3540001" cy="479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a.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该图显示了手指的弯曲动作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b,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该图显示了手指的摇摆动作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c,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这是手指的</a:t>
            </a: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DIP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关节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d,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这是手指的</a:t>
            </a: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PIP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关节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e,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这是手指的</a:t>
            </a: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MCP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关节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f,</a:t>
            </a:r>
            <a:r>
              <a:rPr lang="zh-CN" altLang="en-US" sz="2500" kern="100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  <a:sym typeface="+mn-lt"/>
              </a:rPr>
              <a:t>这是两个驱动，用于控制运动</a:t>
            </a:r>
            <a:endParaRPr lang="en-US" altLang="zh-CN" sz="2500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  <a:p>
            <a:pPr lvl="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3255BB-C12E-B06A-9CE2-117D64B146EF}"/>
              </a:ext>
            </a:extLst>
          </p:cNvPr>
          <p:cNvSpPr txBox="1"/>
          <p:nvPr/>
        </p:nvSpPr>
        <p:spPr>
          <a:xfrm>
            <a:off x="577612" y="1401288"/>
            <a:ext cx="664797" cy="45474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手指动作展示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251B811-1884-4696-B2DD-2448DB47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91063" l="10000" r="90000">
                        <a14:foregroundMark x1="45647" y1="41626" x2="45647" y2="41626"/>
                        <a14:foregroundMark x1="47198" y1="41868" x2="47198" y2="41868"/>
                        <a14:foregroundMark x1="40474" y1="39130" x2="40474" y2="39130"/>
                        <a14:foregroundMark x1="39138" y1="38245" x2="39138" y2="38245"/>
                        <a14:foregroundMark x1="50172" y1="9259" x2="50172" y2="9259"/>
                        <a14:foregroundMark x1="51509" y1="91063" x2="51509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0" r="43772"/>
          <a:stretch/>
        </p:blipFill>
        <p:spPr>
          <a:xfrm>
            <a:off x="5152468" y="715652"/>
            <a:ext cx="2158687" cy="564069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789673-671B-9B7A-D635-A80940A379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42100" y="1290557"/>
            <a:ext cx="1232366" cy="29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D5D523-A7E9-E893-F054-C7FCEEAB3848}"/>
              </a:ext>
            </a:extLst>
          </p:cNvPr>
          <p:cNvSpPr txBox="1"/>
          <p:nvPr/>
        </p:nvSpPr>
        <p:spPr>
          <a:xfrm>
            <a:off x="7874466" y="11058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C6DF50-42F9-5469-8792-ED4FAB1D25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642100" y="1917172"/>
            <a:ext cx="1266877" cy="4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1EA31-6BD2-3F03-C01A-2BFED3F4B1DC}"/>
              </a:ext>
            </a:extLst>
          </p:cNvPr>
          <p:cNvSpPr txBox="1"/>
          <p:nvPr/>
        </p:nvSpPr>
        <p:spPr>
          <a:xfrm>
            <a:off x="7908977" y="173250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0C8FC8F-B9AF-7E3F-CB4F-CF30EA93B8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529732" y="2764322"/>
            <a:ext cx="1395275" cy="65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0AC3B7-4154-8C0A-C34B-58882EEBCCB4}"/>
              </a:ext>
            </a:extLst>
          </p:cNvPr>
          <p:cNvSpPr txBox="1"/>
          <p:nvPr/>
        </p:nvSpPr>
        <p:spPr>
          <a:xfrm>
            <a:off x="7925007" y="257965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4EB4C2-604C-E111-DA19-A74DD4721D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951670" y="3611472"/>
            <a:ext cx="1031906" cy="51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70D1934-94C2-65BE-8F16-CB5B836D7267}"/>
              </a:ext>
            </a:extLst>
          </p:cNvPr>
          <p:cNvSpPr txBox="1"/>
          <p:nvPr/>
        </p:nvSpPr>
        <p:spPr>
          <a:xfrm>
            <a:off x="7983576" y="342680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35" name="图片 34" descr="图片包含 游戏机, 桌子&#10;&#10;描述已自动生成">
            <a:extLst>
              <a:ext uri="{FF2B5EF4-FFF2-40B4-BE49-F238E27FC236}">
                <a16:creationId xmlns:a16="http://schemas.microsoft.com/office/drawing/2014/main" id="{2EEAB7C6-17D7-66D6-BF11-B80E75EE3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49" b="90902" l="10000" r="90000">
                        <a14:foregroundMark x1="44741" y1="8857" x2="44741" y2="8857"/>
                        <a14:foregroundMark x1="48664" y1="8454" x2="48664" y2="8454"/>
                        <a14:foregroundMark x1="52112" y1="8293" x2="52112" y2="8293"/>
                        <a14:foregroundMark x1="51379" y1="8454" x2="51379" y2="8454"/>
                        <a14:foregroundMark x1="45172" y1="7971" x2="45172" y2="7971"/>
                        <a14:foregroundMark x1="48664" y1="7729" x2="48664" y2="7729"/>
                        <a14:foregroundMark x1="52069" y1="7649" x2="52069" y2="7649"/>
                        <a14:foregroundMark x1="48491" y1="90902" x2="48491" y2="90902"/>
                        <a14:backgroundMark x1="47112" y1="16989" x2="47112" y2="16989"/>
                        <a14:backgroundMark x1="50129" y1="16908" x2="50129" y2="16908"/>
                        <a14:backgroundMark x1="50129" y1="17633" x2="50129" y2="17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2166"/>
          <a:stretch/>
        </p:blipFill>
        <p:spPr>
          <a:xfrm>
            <a:off x="8826500" y="644525"/>
            <a:ext cx="1905000" cy="574674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1555C27-80B4-02EB-709A-05DAAD9EB1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951670" y="3611472"/>
            <a:ext cx="103190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2289A5-36DB-3ACF-787D-43027C2A3A2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8174548" y="1290557"/>
            <a:ext cx="1515345" cy="22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1B9949-3AE3-14E5-9DA0-67AC60AC3121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8241119" y="1917172"/>
            <a:ext cx="146168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CAAC61F-841A-9DC4-D6EA-8EBECD94C5E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241119" y="2764322"/>
            <a:ext cx="1461681" cy="64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26E415-AF1F-6A4B-FE4E-390C9B3C168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8248392" y="3611472"/>
            <a:ext cx="1534386" cy="66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1D08D2C-B679-C9A4-DAB2-C8DF9551365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8248392" y="3611472"/>
            <a:ext cx="1534386" cy="12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2F4A170-2951-38E9-C4A7-09854E4D1C00}"/>
              </a:ext>
            </a:extLst>
          </p:cNvPr>
          <p:cNvSpPr txBox="1"/>
          <p:nvPr/>
        </p:nvSpPr>
        <p:spPr>
          <a:xfrm>
            <a:off x="6532073" y="5948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98F84B9-4A50-52DC-551A-F9FF88284CB2}"/>
              </a:ext>
            </a:extLst>
          </p:cNvPr>
          <p:cNvSpPr txBox="1"/>
          <p:nvPr/>
        </p:nvSpPr>
        <p:spPr>
          <a:xfrm>
            <a:off x="9702800" y="597244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9" name="灯片编号占位符 4">
            <a:extLst>
              <a:ext uri="{FF2B5EF4-FFF2-40B4-BE49-F238E27FC236}">
                <a16:creationId xmlns:a16="http://schemas.microsoft.com/office/drawing/2014/main" id="{AE38754E-37B4-CF75-79BF-F1DC3D5B0066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15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9841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EA5BACF-A476-40F0-B025-C65F07898AD7}"/>
              </a:ext>
            </a:extLst>
          </p:cNvPr>
          <p:cNvGrpSpPr/>
          <p:nvPr/>
        </p:nvGrpSpPr>
        <p:grpSpPr>
          <a:xfrm>
            <a:off x="9053830" y="1426880"/>
            <a:ext cx="1106170" cy="609685"/>
            <a:chOff x="10160000" y="5103664"/>
            <a:chExt cx="1106170" cy="609685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9AB7816-1E5A-49A7-9F31-2719273EE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0000" y="5408509"/>
              <a:ext cx="786045" cy="1"/>
            </a:xfrm>
            <a:prstGeom prst="line">
              <a:avLst/>
            </a:prstGeom>
            <a:ln w="190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0952FB6-72EB-43C3-91D9-ABA7F0FF2FA3}"/>
                </a:ext>
              </a:extLst>
            </p:cNvPr>
            <p:cNvSpPr/>
            <p:nvPr/>
          </p:nvSpPr>
          <p:spPr>
            <a:xfrm flipH="1">
              <a:off x="10656485" y="5103664"/>
              <a:ext cx="609685" cy="6096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终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874328D-D0DA-4E54-9330-5EB08DD0CFDE}"/>
              </a:ext>
            </a:extLst>
          </p:cNvPr>
          <p:cNvCxnSpPr>
            <a:cxnSpLocks/>
          </p:cNvCxnSpPr>
          <p:nvPr/>
        </p:nvCxnSpPr>
        <p:spPr>
          <a:xfrm flipV="1">
            <a:off x="2326725" y="1731724"/>
            <a:ext cx="784775" cy="1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2C36C9F7-FB8C-4715-85C9-DC4ABA83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进度安排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61A237D-E29C-4F8F-8EB9-0E6D50705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77239"/>
              </p:ext>
            </p:extLst>
          </p:nvPr>
        </p:nvGraphicFramePr>
        <p:xfrm>
          <a:off x="2032000" y="9646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77D42D07-6477-4CFB-B97D-BE2D1409A949}"/>
              </a:ext>
            </a:extLst>
          </p:cNvPr>
          <p:cNvSpPr/>
          <p:nvPr/>
        </p:nvSpPr>
        <p:spPr>
          <a:xfrm>
            <a:off x="2032000" y="1426881"/>
            <a:ext cx="609686" cy="6096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始</a:t>
            </a: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39599A8C-A8F1-3516-91AF-9F2964EB188A}"/>
              </a:ext>
            </a:extLst>
          </p:cNvPr>
          <p:cNvSpPr txBox="1">
            <a:spLocks/>
          </p:cNvSpPr>
          <p:nvPr/>
        </p:nvSpPr>
        <p:spPr>
          <a:xfrm>
            <a:off x="4509117" y="65341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fld id="{6C5293D1-DD8D-474B-996E-8D8CD441F44F}" type="slidenum"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17</a:t>
            </a:fld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8560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471548" y="833107"/>
            <a:ext cx="11248904" cy="582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Deng H, Zhang Y, Duan X G. Wavelet transformation-based fuzzy reflex control for prosthetic hands to prevent slip[J]. IEEE Transactions on Industrial Electronics, 2016, 64(5): 3718-3726.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Wang Y, Chen Z, Mei D, et al. Highly sensitive and flexible tactile sensor with truncated pyramid-shaped porous graphene/silicone rubber composites for human motion detection[J]. Composites Science and Technology, 2022, 217: 109078.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Kim M, Kang T, Song D, et al. Development of a small-sized intelligent home service robot[C]//2021 18th International Conference on Ubiquitous Robots (UR). IEEE, 2021: 565-570. 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T, Han X. Robotic arms in precision agriculture: A comprehensive review of the technologies, applications, challenges, and future prospects[J]. Computers and Electronics in Agriculture, 2024, 221: 108938.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Shadow Robot Company, Inc. Considered to be the most advanced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Dextrousm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Hand in the world[EB/OL](2017). 2024, http://www.shadowrobot.com/hand/overview. 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Johannes M S, Bigelow J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Burck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M, et al. An overview of the developmental process for the modular prosthetic limb[J]. Johns Hopkins APL Technical Digest, 2011, 30(3): 207-216.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Grebenstein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M, Chalon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Friedl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W, et al. The hand of the DLR hand arm system: Designed for interaction[J]. The International Journal of Robotics Research, 2012, 31(13): 1531-1555.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Kim U, Jung D,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Jeong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H, et al. Integrated linkage-driven dexterous anthropomorphic robotic hand[J]. Nature communications, 2021, 12(1): 1-13.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Zhang Y, Han Z, Zhang H, et al. Design and control of the BUAA four-fingered hand[C]//Proceedings 2001 ICRA. IEEE International Conference on Robotics and Automation (Cat. No. 01CH37164). IEEE, 2001, 3: 2517-2522.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E86EF-125C-4D6E-B4C3-7313F1A8B9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1570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0E4666-0E45-4956-995A-7B3A8C3ABE93}"/>
              </a:ext>
            </a:extLst>
          </p:cNvPr>
          <p:cNvSpPr txBox="1"/>
          <p:nvPr/>
        </p:nvSpPr>
        <p:spPr>
          <a:xfrm>
            <a:off x="588000" y="880243"/>
            <a:ext cx="11016000" cy="344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Liu H, Wu K,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Meusel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P, et al. Multisensory five-finger dexterous hand: The DLR/HIT Hand II[C]//2008 IEEE/RSJ international conference on intelligent robots and systems. IEEE, 2008: 3692-3697.</a:t>
            </a:r>
          </a:p>
          <a:p>
            <a:pPr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Y, Cheng S, Yuan Y, et al. Anthropomorphic hand based on twisted-string-driven da Vinci’s mechanism for approaching human dexterity and power of grasp[J]. Journal of Zhejiang University-SCIENCE A, 2022, 23(10): 771-782.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[12]</a:t>
            </a: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 Q, Sun J, Liu Y, et al. Characterization and nonlinear models of bending extensile/contractile pneumatic artificial muscles[J]. Smart Materials and Structures, 2021, 30(2): 025024.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[13]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Park H, Kim D. An open-source anthropomorphic robot hand system: HRI hand[J].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HardwareX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2020, 7: e00100.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[14]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 Y J, Yoon J, Sim Y W. Fluid lubricated dexterous finger mechanism for human-like impact absorbing capability[J]. IEEE Robotics and Automation Letters, 2019, 4(4): 3971-3978.</a:t>
            </a:r>
          </a:p>
          <a:p>
            <a:pPr lvl="0" algn="just">
              <a:lnSpc>
                <a:spcPct val="125000"/>
              </a:lnSpc>
            </a:pPr>
            <a:r>
              <a:rPr lang="en-US" altLang="zh-CN" sz="1600" kern="1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[15]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 D, Hao L, Yu J, et al. Bionic design of a dexterous anthropomorphic hand actuated by antagonistic PAMs[C]//2020 IEEE International Conference on Real-time Computing and Robotics (RCAR). IEEE, 2020: 493-498.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697E1-94D0-49BA-867D-CB0CEA54D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19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16382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现有研究的不足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已完成的工作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670120"/>
            <a:chOff x="2049502" y="2868376"/>
            <a:chExt cx="4420571" cy="6701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本课题目标与方案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2025/2/21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497426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497426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497426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497426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555715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09128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09126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5306B-2546-A7DF-B36C-B87C2EEEA2B4}"/>
              </a:ext>
            </a:extLst>
          </p:cNvPr>
          <p:cNvSpPr txBox="1"/>
          <p:nvPr/>
        </p:nvSpPr>
        <p:spPr>
          <a:xfrm>
            <a:off x="733789" y="5096389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223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04B7F91C-F971-7D33-B7B4-AA6F06E4E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现有研究的不足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现有研究的不足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5658748" y="3130961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37" y="4682602"/>
            <a:ext cx="2059277" cy="1698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946D6D-43D1-4035-842E-FD32895394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1"/>
          <a:stretch/>
        </p:blipFill>
        <p:spPr bwMode="auto">
          <a:xfrm>
            <a:off x="655060" y="3184172"/>
            <a:ext cx="2028764" cy="318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9549E7-CC27-48A1-9C4F-05AF5700082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"/>
          <a:stretch/>
        </p:blipFill>
        <p:spPr bwMode="auto">
          <a:xfrm>
            <a:off x="2946786" y="3184171"/>
            <a:ext cx="2574449" cy="3185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1001002" y="1225634"/>
            <a:ext cx="9759430" cy="2022798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高昂的成本：</a:t>
            </a:r>
            <a:r>
              <a:rPr lang="zh-CN" altLang="en-US" dirty="0"/>
              <a:t>当前商用灵巧手成本较高，限制了其在低成本应用中的普及。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刚性设计的局限性：</a:t>
            </a:r>
            <a:r>
              <a:rPr lang="zh-CN" altLang="en-US" dirty="0"/>
              <a:t>多数机械手采用刚性结构，缺乏足够的柔性，限制了复杂操作的执行。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缺乏触觉反馈：</a:t>
            </a:r>
            <a:r>
              <a:rPr lang="zh-CN" altLang="en-US" dirty="0"/>
              <a:t>大多数机械手未集成触觉传感器，无法提供实时触觉反馈，影响操作精度和环境适应性。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67697" y="4291196"/>
            <a:ext cx="1565620" cy="2348432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D04254C-0A93-940B-6659-BB1163F5F8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20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本课题目标与方案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34990</TotalTime>
  <Words>1736</Words>
  <Application>Microsoft Office PowerPoint</Application>
  <PresentationFormat>宽屏</PresentationFormat>
  <Paragraphs>218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PingFang SC</vt:lpstr>
      <vt:lpstr>等线</vt:lpstr>
      <vt:lpstr>宋体</vt:lpstr>
      <vt:lpstr>微软雅黑</vt:lpstr>
      <vt:lpstr>微软雅黑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设计方案</vt:lpstr>
      <vt:lpstr>PowerPoint 演示文稿</vt:lpstr>
      <vt:lpstr>已完成的工作——文献调研</vt:lpstr>
      <vt:lpstr>已完成的工作——结构解析</vt:lpstr>
      <vt:lpstr>已完成的工作——单个手指建模</vt:lpstr>
      <vt:lpstr>PowerPoint 演示文稿</vt:lpstr>
      <vt:lpstr>进度安排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2971</cp:revision>
  <dcterms:created xsi:type="dcterms:W3CDTF">2018-12-16T05:38:48Z</dcterms:created>
  <dcterms:modified xsi:type="dcterms:W3CDTF">2025-02-18T12:39:03Z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